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66" r:id="rId5"/>
    <p:sldId id="267" r:id="rId6"/>
    <p:sldId id="268" r:id="rId7"/>
    <p:sldId id="269" r:id="rId8"/>
    <p:sldId id="270" r:id="rId9"/>
    <p:sldId id="271" r:id="rId10"/>
    <p:sldId id="272" r:id="rId11"/>
    <p:sldId id="273" r:id="rId12"/>
    <p:sldId id="27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118" d="100"/>
          <a:sy n="118" d="100"/>
        </p:scale>
        <p:origin x="81" y="315"/>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8/15/2023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8/15/2023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8/15/2023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8/15/2023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8/15/2023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Proyecto final</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Dario Oviedo</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93EB4-154B-4663-8D83-F9AB85071AEB}"/>
              </a:ext>
            </a:extLst>
          </p:cNvPr>
          <p:cNvSpPr>
            <a:spLocks noGrp="1"/>
          </p:cNvSpPr>
          <p:nvPr>
            <p:ph type="title"/>
          </p:nvPr>
        </p:nvSpPr>
        <p:spPr>
          <a:xfrm>
            <a:off x="1371600" y="685800"/>
            <a:ext cx="9601200" cy="916423"/>
          </a:xfrm>
        </p:spPr>
        <p:txBody>
          <a:bodyPr/>
          <a:lstStyle/>
          <a:p>
            <a:r>
              <a:rPr lang="en-US" dirty="0"/>
              <a:t>INTRODUCCION</a:t>
            </a:r>
          </a:p>
        </p:txBody>
      </p:sp>
      <p:sp>
        <p:nvSpPr>
          <p:cNvPr id="3" name="TextBox 2">
            <a:extLst>
              <a:ext uri="{FF2B5EF4-FFF2-40B4-BE49-F238E27FC236}">
                <a16:creationId xmlns:a16="http://schemas.microsoft.com/office/drawing/2014/main" id="{60929842-3F0E-460D-B998-C0D5B82C6B4B}"/>
              </a:ext>
            </a:extLst>
          </p:cNvPr>
          <p:cNvSpPr txBox="1"/>
          <p:nvPr/>
        </p:nvSpPr>
        <p:spPr>
          <a:xfrm>
            <a:off x="1371600" y="1553671"/>
            <a:ext cx="9483865" cy="5355312"/>
          </a:xfrm>
          <a:prstGeom prst="rect">
            <a:avLst/>
          </a:prstGeom>
          <a:noFill/>
        </p:spPr>
        <p:txBody>
          <a:bodyPr wrap="square" rtlCol="0">
            <a:spAutoFit/>
          </a:bodyPr>
          <a:lstStyle/>
          <a:p>
            <a:pPr>
              <a:lnSpc>
                <a:spcPct val="150000"/>
              </a:lnSpc>
            </a:pPr>
            <a:r>
              <a:rPr lang="es-MX" dirty="0"/>
              <a:t>Como parte de una creciente afición por la </a:t>
            </a:r>
            <a:r>
              <a:rPr lang="es-MX" dirty="0" err="1"/>
              <a:t>horología</a:t>
            </a:r>
            <a:r>
              <a:rPr lang="es-MX" dirty="0"/>
              <a:t>, decidí realizar este estudio.</a:t>
            </a:r>
          </a:p>
          <a:p>
            <a:pPr>
              <a:lnSpc>
                <a:spcPct val="150000"/>
              </a:lnSpc>
            </a:pPr>
            <a:endParaRPr lang="es-MX" dirty="0"/>
          </a:p>
          <a:p>
            <a:pPr>
              <a:lnSpc>
                <a:spcPct val="150000"/>
              </a:lnSpc>
            </a:pPr>
            <a:r>
              <a:rPr lang="es-MX" dirty="0"/>
              <a:t>En los últimos años, la demanda de los relojes Rolex ha disparado su precio hasta promediar un costo de $12,000 por reloj. Pero, son los Rolex los relojes mas caros?</a:t>
            </a:r>
          </a:p>
          <a:p>
            <a:pPr>
              <a:lnSpc>
                <a:spcPct val="150000"/>
              </a:lnSpc>
            </a:pPr>
            <a:endParaRPr lang="es-MX" dirty="0"/>
          </a:p>
          <a:p>
            <a:pPr>
              <a:lnSpc>
                <a:spcPct val="150000"/>
              </a:lnSpc>
            </a:pPr>
            <a:r>
              <a:rPr lang="es-MX" dirty="0"/>
              <a:t>Para la realización de este estudio, tome en cuenta solamente a las compañías que forman la Sagrada Trinidad (“</a:t>
            </a:r>
            <a:r>
              <a:rPr lang="es-MX" dirty="0" err="1"/>
              <a:t>Holy</a:t>
            </a:r>
            <a:r>
              <a:rPr lang="es-MX" dirty="0"/>
              <a:t> Trinity”) las cuales son:</a:t>
            </a:r>
          </a:p>
          <a:p>
            <a:pPr marL="285750" indent="-285750">
              <a:lnSpc>
                <a:spcPct val="150000"/>
              </a:lnSpc>
              <a:buFont typeface="Arial" panose="020B0604020202020204" pitchFamily="34" charset="0"/>
              <a:buChar char="•"/>
            </a:pPr>
            <a:r>
              <a:rPr lang="fr-FR" b="1" dirty="0" err="1"/>
              <a:t>Audemars</a:t>
            </a:r>
            <a:r>
              <a:rPr lang="fr-FR" b="1" dirty="0"/>
              <a:t> </a:t>
            </a:r>
            <a:r>
              <a:rPr lang="fr-FR" b="1" dirty="0" err="1"/>
              <a:t>Piguet</a:t>
            </a:r>
            <a:endParaRPr lang="fr-FR" b="1" dirty="0"/>
          </a:p>
          <a:p>
            <a:pPr marL="285750" indent="-285750">
              <a:lnSpc>
                <a:spcPct val="150000"/>
              </a:lnSpc>
              <a:buFont typeface="Arial" panose="020B0604020202020204" pitchFamily="34" charset="0"/>
              <a:buChar char="•"/>
            </a:pPr>
            <a:r>
              <a:rPr lang="fr-FR" b="1" dirty="0" err="1"/>
              <a:t>Patek</a:t>
            </a:r>
            <a:r>
              <a:rPr lang="fr-FR" b="1" dirty="0"/>
              <a:t> Philippe</a:t>
            </a:r>
          </a:p>
          <a:p>
            <a:pPr marL="285750" indent="-285750">
              <a:lnSpc>
                <a:spcPct val="150000"/>
              </a:lnSpc>
              <a:buFont typeface="Arial" panose="020B0604020202020204" pitchFamily="34" charset="0"/>
              <a:buChar char="•"/>
            </a:pPr>
            <a:r>
              <a:rPr lang="fr-FR" b="1" dirty="0" err="1"/>
              <a:t>Vacheron</a:t>
            </a:r>
            <a:r>
              <a:rPr lang="fr-FR" b="1" dirty="0"/>
              <a:t> Constantin</a:t>
            </a:r>
          </a:p>
          <a:p>
            <a:pPr marL="285750" indent="-285750">
              <a:lnSpc>
                <a:spcPct val="150000"/>
              </a:lnSpc>
              <a:buFont typeface="Arial" panose="020B0604020202020204" pitchFamily="34" charset="0"/>
              <a:buChar char="•"/>
            </a:pPr>
            <a:endParaRPr lang="fr-FR" b="1" dirty="0"/>
          </a:p>
          <a:p>
            <a:pPr>
              <a:lnSpc>
                <a:spcPct val="150000"/>
              </a:lnSpc>
            </a:pPr>
            <a:r>
              <a:rPr lang="es-MX" dirty="0"/>
              <a:t>En estos casos, al igual que Rolex, todos las marcas son Suizas.</a:t>
            </a:r>
            <a:r>
              <a:rPr lang="fr-FR" b="1" dirty="0"/>
              <a:t> </a:t>
            </a:r>
            <a:endParaRPr lang="fr-FR" dirty="0"/>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116849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93EB4-154B-4663-8D83-F9AB85071AEB}"/>
              </a:ext>
            </a:extLst>
          </p:cNvPr>
          <p:cNvSpPr>
            <a:spLocks noGrp="1"/>
          </p:cNvSpPr>
          <p:nvPr>
            <p:ph type="title"/>
          </p:nvPr>
        </p:nvSpPr>
        <p:spPr>
          <a:xfrm>
            <a:off x="1371600" y="685800"/>
            <a:ext cx="9601200" cy="916423"/>
          </a:xfrm>
        </p:spPr>
        <p:txBody>
          <a:bodyPr/>
          <a:lstStyle/>
          <a:p>
            <a:r>
              <a:rPr lang="en-US" dirty="0"/>
              <a:t>Proyecto</a:t>
            </a:r>
          </a:p>
        </p:txBody>
      </p:sp>
      <p:sp>
        <p:nvSpPr>
          <p:cNvPr id="3" name="TextBox 2">
            <a:extLst>
              <a:ext uri="{FF2B5EF4-FFF2-40B4-BE49-F238E27FC236}">
                <a16:creationId xmlns:a16="http://schemas.microsoft.com/office/drawing/2014/main" id="{60929842-3F0E-460D-B998-C0D5B82C6B4B}"/>
              </a:ext>
            </a:extLst>
          </p:cNvPr>
          <p:cNvSpPr txBox="1"/>
          <p:nvPr/>
        </p:nvSpPr>
        <p:spPr>
          <a:xfrm>
            <a:off x="1371600" y="1529395"/>
            <a:ext cx="10155504" cy="4992905"/>
          </a:xfrm>
          <a:prstGeom prst="rect">
            <a:avLst/>
          </a:prstGeom>
          <a:noFill/>
        </p:spPr>
        <p:txBody>
          <a:bodyPr wrap="square" rtlCol="0">
            <a:spAutoFit/>
          </a:bodyPr>
          <a:lstStyle/>
          <a:p>
            <a:pPr>
              <a:lnSpc>
                <a:spcPct val="200000"/>
              </a:lnSpc>
            </a:pPr>
            <a:r>
              <a:rPr lang="es-MX" dirty="0"/>
              <a:t>El proyecto se encuentra dividido en 6 partes:</a:t>
            </a:r>
          </a:p>
          <a:p>
            <a:pPr marL="285750" indent="-285750">
              <a:lnSpc>
                <a:spcPct val="200000"/>
              </a:lnSpc>
              <a:buFont typeface="Arial" panose="020B0604020202020204" pitchFamily="34" charset="0"/>
              <a:buChar char="•"/>
            </a:pPr>
            <a:r>
              <a:rPr lang="es-MX" u="sng" dirty="0"/>
              <a:t>Parte 1</a:t>
            </a:r>
            <a:r>
              <a:rPr lang="es-MX" dirty="0"/>
              <a:t> : Breve explicación.</a:t>
            </a:r>
          </a:p>
          <a:p>
            <a:pPr marL="285750" indent="-285750">
              <a:lnSpc>
                <a:spcPct val="200000"/>
              </a:lnSpc>
              <a:buFont typeface="Arial" panose="020B0604020202020204" pitchFamily="34" charset="0"/>
              <a:buChar char="•"/>
            </a:pPr>
            <a:r>
              <a:rPr lang="es-MX" u="sng" dirty="0"/>
              <a:t>Parte 2</a:t>
            </a:r>
            <a:r>
              <a:rPr lang="es-MX" dirty="0"/>
              <a:t> : Importación de todas las librerías requeridas y como funciones usadas para Web </a:t>
            </a:r>
            <a:r>
              <a:rPr lang="es-MX" dirty="0" err="1"/>
              <a:t>Scraping</a:t>
            </a:r>
            <a:endParaRPr lang="es-MX" dirty="0"/>
          </a:p>
          <a:p>
            <a:pPr marL="285750" indent="-285750">
              <a:lnSpc>
                <a:spcPct val="200000"/>
              </a:lnSpc>
              <a:buFont typeface="Arial" panose="020B0604020202020204" pitchFamily="34" charset="0"/>
              <a:buChar char="•"/>
              <a:tabLst>
                <a:tab pos="857250" algn="l"/>
              </a:tabLst>
            </a:pPr>
            <a:r>
              <a:rPr lang="es-MX" u="sng" dirty="0"/>
              <a:t>Parte 3</a:t>
            </a:r>
            <a:r>
              <a:rPr lang="es-MX" dirty="0"/>
              <a:t> : Adquisición de datos. En este punto es importante notar que se utilizo como referencia a </a:t>
            </a:r>
            <a:r>
              <a:rPr lang="es-MX" dirty="0" err="1"/>
              <a:t>Ebay</a:t>
            </a:r>
            <a:r>
              <a:rPr lang="es-MX" dirty="0"/>
              <a:t>, esto por que permite la realización de Web </a:t>
            </a:r>
            <a:r>
              <a:rPr lang="es-MX" dirty="0" err="1"/>
              <a:t>Scraping</a:t>
            </a:r>
            <a:r>
              <a:rPr lang="es-MX" dirty="0"/>
              <a:t> contrario a lo que sucede con el portal 24Chrono, el cual es famoso por la venta de relojes de gama alta pero no permite el Web </a:t>
            </a:r>
            <a:r>
              <a:rPr lang="es-MX" dirty="0" err="1"/>
              <a:t>Scraping</a:t>
            </a:r>
            <a:r>
              <a:rPr lang="es-MX" dirty="0"/>
              <a:t>.</a:t>
            </a:r>
          </a:p>
          <a:p>
            <a:pPr marL="285750" indent="-285750">
              <a:lnSpc>
                <a:spcPct val="200000"/>
              </a:lnSpc>
              <a:buFont typeface="Arial" panose="020B0604020202020204" pitchFamily="34" charset="0"/>
              <a:buChar char="•"/>
              <a:tabLst>
                <a:tab pos="857250" algn="l"/>
              </a:tabLst>
            </a:pPr>
            <a:r>
              <a:rPr lang="es-MX" u="sng" dirty="0"/>
              <a:t>Parte 4</a:t>
            </a:r>
            <a:r>
              <a:rPr lang="es-MX" dirty="0"/>
              <a:t> : Análisis exploratorio. </a:t>
            </a:r>
          </a:p>
          <a:p>
            <a:pPr marL="285750" indent="-285750">
              <a:lnSpc>
                <a:spcPct val="200000"/>
              </a:lnSpc>
              <a:buFont typeface="Arial" panose="020B0604020202020204" pitchFamily="34" charset="0"/>
              <a:buChar char="•"/>
              <a:tabLst>
                <a:tab pos="857250" algn="l"/>
              </a:tabLst>
            </a:pPr>
            <a:r>
              <a:rPr lang="es-MX" u="sng" dirty="0"/>
              <a:t>Parte 5</a:t>
            </a:r>
            <a:r>
              <a:rPr lang="es-MX" dirty="0"/>
              <a:t> : Base de datos.</a:t>
            </a:r>
          </a:p>
          <a:p>
            <a:pPr marL="285750" indent="-285750">
              <a:lnSpc>
                <a:spcPct val="200000"/>
              </a:lnSpc>
              <a:buFont typeface="Arial" panose="020B0604020202020204" pitchFamily="34" charset="0"/>
              <a:buChar char="•"/>
              <a:tabLst>
                <a:tab pos="857250" algn="l"/>
              </a:tabLst>
            </a:pPr>
            <a:r>
              <a:rPr lang="es-MX" u="sng" dirty="0"/>
              <a:t>Parte 6</a:t>
            </a:r>
            <a:r>
              <a:rPr lang="es-MX" dirty="0"/>
              <a:t> : API</a:t>
            </a:r>
          </a:p>
        </p:txBody>
      </p:sp>
    </p:spTree>
    <p:extLst>
      <p:ext uri="{BB962C8B-B14F-4D97-AF65-F5344CB8AC3E}">
        <p14:creationId xmlns:p14="http://schemas.microsoft.com/office/powerpoint/2010/main" val="2296118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93EB4-154B-4663-8D83-F9AB85071AEB}"/>
              </a:ext>
            </a:extLst>
          </p:cNvPr>
          <p:cNvSpPr>
            <a:spLocks noGrp="1"/>
          </p:cNvSpPr>
          <p:nvPr>
            <p:ph type="title"/>
          </p:nvPr>
        </p:nvSpPr>
        <p:spPr>
          <a:xfrm>
            <a:off x="1371600" y="685800"/>
            <a:ext cx="9601200" cy="916423"/>
          </a:xfrm>
        </p:spPr>
        <p:txBody>
          <a:bodyPr/>
          <a:lstStyle/>
          <a:p>
            <a:r>
              <a:rPr lang="en-US" dirty="0" err="1"/>
              <a:t>Archivos</a:t>
            </a:r>
            <a:endParaRPr lang="en-US" dirty="0"/>
          </a:p>
        </p:txBody>
      </p:sp>
      <p:sp>
        <p:nvSpPr>
          <p:cNvPr id="3" name="TextBox 2">
            <a:extLst>
              <a:ext uri="{FF2B5EF4-FFF2-40B4-BE49-F238E27FC236}">
                <a16:creationId xmlns:a16="http://schemas.microsoft.com/office/drawing/2014/main" id="{60929842-3F0E-460D-B998-C0D5B82C6B4B}"/>
              </a:ext>
            </a:extLst>
          </p:cNvPr>
          <p:cNvSpPr txBox="1"/>
          <p:nvPr/>
        </p:nvSpPr>
        <p:spPr>
          <a:xfrm>
            <a:off x="1371600" y="1529395"/>
            <a:ext cx="10155504" cy="2776914"/>
          </a:xfrm>
          <a:prstGeom prst="rect">
            <a:avLst/>
          </a:prstGeom>
          <a:noFill/>
        </p:spPr>
        <p:txBody>
          <a:bodyPr wrap="square" rtlCol="0">
            <a:spAutoFit/>
          </a:bodyPr>
          <a:lstStyle/>
          <a:p>
            <a:pPr>
              <a:lnSpc>
                <a:spcPct val="200000"/>
              </a:lnSpc>
            </a:pPr>
            <a:r>
              <a:rPr lang="es-MX" dirty="0"/>
              <a:t>El proyecto requiere de los siguientes archivos:</a:t>
            </a:r>
          </a:p>
          <a:p>
            <a:pPr marL="285750" indent="-285750">
              <a:lnSpc>
                <a:spcPct val="200000"/>
              </a:lnSpc>
              <a:buFont typeface="Arial" panose="020B0604020202020204" pitchFamily="34" charset="0"/>
              <a:buChar char="•"/>
            </a:pPr>
            <a:r>
              <a:rPr lang="es-MX" u="sng" dirty="0"/>
              <a:t>Proyecto – Dario </a:t>
            </a:r>
            <a:r>
              <a:rPr lang="es-MX" u="sng" dirty="0" err="1"/>
              <a:t>Oviedo.ipynb</a:t>
            </a:r>
            <a:endParaRPr lang="es-MX" dirty="0"/>
          </a:p>
          <a:p>
            <a:pPr marL="285750" indent="-285750">
              <a:lnSpc>
                <a:spcPct val="200000"/>
              </a:lnSpc>
              <a:buFont typeface="Arial" panose="020B0604020202020204" pitchFamily="34" charset="0"/>
              <a:buChar char="•"/>
            </a:pPr>
            <a:r>
              <a:rPr lang="es-MX" u="sng" dirty="0"/>
              <a:t>Main.py</a:t>
            </a:r>
            <a:endParaRPr lang="es-MX" dirty="0"/>
          </a:p>
          <a:p>
            <a:pPr marL="285750" indent="-285750">
              <a:lnSpc>
                <a:spcPct val="200000"/>
              </a:lnSpc>
              <a:buFont typeface="Arial" panose="020B0604020202020204" pitchFamily="34" charset="0"/>
              <a:buChar char="•"/>
              <a:tabLst>
                <a:tab pos="857250" algn="l"/>
              </a:tabLst>
            </a:pPr>
            <a:r>
              <a:rPr lang="es-MX" u="sng" dirty="0" err="1"/>
              <a:t>Watches.db</a:t>
            </a:r>
            <a:endParaRPr lang="es-MX" dirty="0"/>
          </a:p>
          <a:p>
            <a:pPr marL="285750" indent="-285750">
              <a:lnSpc>
                <a:spcPct val="200000"/>
              </a:lnSpc>
              <a:buFont typeface="Arial" panose="020B0604020202020204" pitchFamily="34" charset="0"/>
              <a:buChar char="•"/>
              <a:tabLst>
                <a:tab pos="857250" algn="l"/>
              </a:tabLst>
            </a:pPr>
            <a:r>
              <a:rPr lang="es-MX" u="sng" dirty="0"/>
              <a:t>Relojes-15-08-2023.csv</a:t>
            </a:r>
            <a:r>
              <a:rPr lang="es-MX" dirty="0"/>
              <a:t>. </a:t>
            </a:r>
          </a:p>
        </p:txBody>
      </p:sp>
    </p:spTree>
    <p:extLst>
      <p:ext uri="{BB962C8B-B14F-4D97-AF65-F5344CB8AC3E}">
        <p14:creationId xmlns:p14="http://schemas.microsoft.com/office/powerpoint/2010/main" val="1226934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A1F7F14B-ED51-4057-8897-4FC72CA2B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693EB4-154B-4663-8D83-F9AB85071AEB}"/>
              </a:ext>
            </a:extLst>
          </p:cNvPr>
          <p:cNvSpPr>
            <a:spLocks noGrp="1"/>
          </p:cNvSpPr>
          <p:nvPr>
            <p:ph type="title"/>
          </p:nvPr>
        </p:nvSpPr>
        <p:spPr>
          <a:xfrm>
            <a:off x="640081" y="631373"/>
            <a:ext cx="4018839" cy="2035628"/>
          </a:xfrm>
        </p:spPr>
        <p:txBody>
          <a:bodyPr vert="horz" lIns="91440" tIns="45720" rIns="91440" bIns="45720" rtlCol="0" anchor="t">
            <a:normAutofit/>
          </a:bodyPr>
          <a:lstStyle/>
          <a:p>
            <a:pPr>
              <a:lnSpc>
                <a:spcPct val="89000"/>
              </a:lnSpc>
            </a:pPr>
            <a:r>
              <a:rPr lang="en-US" sz="4400">
                <a:solidFill>
                  <a:srgbClr val="191B0E"/>
                </a:solidFill>
              </a:rPr>
              <a:t>Graficas</a:t>
            </a:r>
          </a:p>
        </p:txBody>
      </p:sp>
      <p:sp>
        <p:nvSpPr>
          <p:cNvPr id="5" name="Text Placeholder 4">
            <a:extLst>
              <a:ext uri="{FF2B5EF4-FFF2-40B4-BE49-F238E27FC236}">
                <a16:creationId xmlns:a16="http://schemas.microsoft.com/office/drawing/2014/main" id="{F57A7ADB-E08E-4D40-B19C-D95869C837A0}"/>
              </a:ext>
            </a:extLst>
          </p:cNvPr>
          <p:cNvSpPr>
            <a:spLocks noGrp="1"/>
          </p:cNvSpPr>
          <p:nvPr>
            <p:ph type="body" sz="half" idx="2"/>
          </p:nvPr>
        </p:nvSpPr>
        <p:spPr>
          <a:xfrm>
            <a:off x="640081" y="2764971"/>
            <a:ext cx="4010296" cy="3472543"/>
          </a:xfrm>
        </p:spPr>
        <p:txBody>
          <a:bodyPr vert="horz" lIns="91440" tIns="45720" rIns="91440" bIns="45720" rtlCol="0">
            <a:normAutofit/>
          </a:bodyPr>
          <a:lstStyle/>
          <a:p>
            <a:pPr marL="384048" indent="-384048">
              <a:lnSpc>
                <a:spcPct val="94000"/>
              </a:lnSpc>
              <a:spcAft>
                <a:spcPts val="200"/>
              </a:spcAft>
            </a:pPr>
            <a:r>
              <a:rPr lang="en-US" sz="1500">
                <a:solidFill>
                  <a:srgbClr val="191B0E"/>
                </a:solidFill>
              </a:rPr>
              <a:t>Basados en la oferta disponible y usando como muestra solamente las primeras 10 paginas, podemos obtener estas cantidades por compañía.</a:t>
            </a:r>
          </a:p>
        </p:txBody>
      </p:sp>
      <p:sp>
        <p:nvSpPr>
          <p:cNvPr id="15" name="Rectangle 14">
            <a:extLst>
              <a:ext uri="{FF2B5EF4-FFF2-40B4-BE49-F238E27FC236}">
                <a16:creationId xmlns:a16="http://schemas.microsoft.com/office/drawing/2014/main" id="{09CB4F78-37FA-4A6C-B624-E7F7D6916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16913975-5BC1-4D52-A0F2-61A64BC58DE8}"/>
              </a:ext>
            </a:extLst>
          </p:cNvPr>
          <p:cNvPicPr>
            <a:picLocks noGrp="1" noChangeAspect="1"/>
          </p:cNvPicPr>
          <p:nvPr>
            <p:ph idx="1"/>
          </p:nvPr>
        </p:nvPicPr>
        <p:blipFill>
          <a:blip r:embed="rId2"/>
          <a:stretch>
            <a:fillRect/>
          </a:stretch>
        </p:blipFill>
        <p:spPr>
          <a:xfrm>
            <a:off x="6167683" y="1421036"/>
            <a:ext cx="5384074" cy="4024595"/>
          </a:xfrm>
          <a:prstGeom prst="rect">
            <a:avLst/>
          </a:prstGeom>
        </p:spPr>
      </p:pic>
    </p:spTree>
    <p:extLst>
      <p:ext uri="{BB962C8B-B14F-4D97-AF65-F5344CB8AC3E}">
        <p14:creationId xmlns:p14="http://schemas.microsoft.com/office/powerpoint/2010/main" val="94765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693EB4-154B-4663-8D83-F9AB85071AEB}"/>
              </a:ext>
            </a:extLst>
          </p:cNvPr>
          <p:cNvSpPr>
            <a:spLocks noGrp="1"/>
          </p:cNvSpPr>
          <p:nvPr>
            <p:ph type="title"/>
          </p:nvPr>
        </p:nvSpPr>
        <p:spPr>
          <a:xfrm>
            <a:off x="7860667" y="685800"/>
            <a:ext cx="3656419" cy="1485900"/>
          </a:xfrm>
        </p:spPr>
        <p:txBody>
          <a:bodyPr vert="horz" lIns="91440" tIns="45720" rIns="91440" bIns="45720" rtlCol="0" anchor="t">
            <a:normAutofit/>
          </a:bodyPr>
          <a:lstStyle/>
          <a:p>
            <a:pPr>
              <a:lnSpc>
                <a:spcPct val="89000"/>
              </a:lnSpc>
            </a:pPr>
            <a:r>
              <a:rPr lang="en-US" sz="4400"/>
              <a:t>Graficas</a:t>
            </a:r>
          </a:p>
        </p:txBody>
      </p:sp>
      <p:sp>
        <p:nvSpPr>
          <p:cNvPr id="14" name="Rectangle 13">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a:extLst>
              <a:ext uri="{FF2B5EF4-FFF2-40B4-BE49-F238E27FC236}">
                <a16:creationId xmlns:a16="http://schemas.microsoft.com/office/drawing/2014/main" id="{02C8903D-555A-4B9E-BA77-81325E2FC9A0}"/>
              </a:ext>
            </a:extLst>
          </p:cNvPr>
          <p:cNvPicPr>
            <a:picLocks noGrp="1" noChangeAspect="1"/>
          </p:cNvPicPr>
          <p:nvPr>
            <p:ph idx="1"/>
          </p:nvPr>
        </p:nvPicPr>
        <p:blipFill>
          <a:blip r:embed="rId2"/>
          <a:stretch>
            <a:fillRect/>
          </a:stretch>
        </p:blipFill>
        <p:spPr>
          <a:xfrm>
            <a:off x="1023561" y="979860"/>
            <a:ext cx="6517065" cy="4578238"/>
          </a:xfrm>
          <a:prstGeom prst="rect">
            <a:avLst/>
          </a:prstGeom>
        </p:spPr>
      </p:pic>
      <p:sp>
        <p:nvSpPr>
          <p:cNvPr id="5" name="Text Placeholder 4">
            <a:extLst>
              <a:ext uri="{FF2B5EF4-FFF2-40B4-BE49-F238E27FC236}">
                <a16:creationId xmlns:a16="http://schemas.microsoft.com/office/drawing/2014/main" id="{F57A7ADB-E08E-4D40-B19C-D95869C837A0}"/>
              </a:ext>
            </a:extLst>
          </p:cNvPr>
          <p:cNvSpPr>
            <a:spLocks noGrp="1"/>
          </p:cNvSpPr>
          <p:nvPr>
            <p:ph type="body" sz="half" idx="2"/>
          </p:nvPr>
        </p:nvSpPr>
        <p:spPr>
          <a:xfrm>
            <a:off x="7860667" y="2286000"/>
            <a:ext cx="3656419" cy="3581400"/>
          </a:xfrm>
        </p:spPr>
        <p:txBody>
          <a:bodyPr vert="horz" lIns="91440" tIns="45720" rIns="91440" bIns="45720" rtlCol="0">
            <a:normAutofit/>
          </a:bodyPr>
          <a:lstStyle/>
          <a:p>
            <a:pPr marL="384048" indent="-384048">
              <a:lnSpc>
                <a:spcPct val="94000"/>
              </a:lnSpc>
              <a:spcAft>
                <a:spcPts val="200"/>
              </a:spcAft>
            </a:pPr>
            <a:r>
              <a:rPr lang="en-US" dirty="0" err="1"/>
              <a:t>Aquí</a:t>
            </a:r>
            <a:r>
              <a:rPr lang="en-US" dirty="0"/>
              <a:t> se </a:t>
            </a:r>
            <a:r>
              <a:rPr lang="en-US" dirty="0" err="1"/>
              <a:t>puede</a:t>
            </a:r>
            <a:r>
              <a:rPr lang="en-US" dirty="0"/>
              <a:t> </a:t>
            </a:r>
            <a:r>
              <a:rPr lang="en-US" dirty="0" err="1"/>
              <a:t>observar</a:t>
            </a:r>
            <a:r>
              <a:rPr lang="en-US" dirty="0"/>
              <a:t> la </a:t>
            </a:r>
            <a:r>
              <a:rPr lang="en-US" dirty="0" err="1"/>
              <a:t>proporción</a:t>
            </a:r>
            <a:r>
              <a:rPr lang="en-US" dirty="0"/>
              <a:t> por </a:t>
            </a:r>
            <a:r>
              <a:rPr lang="en-US" dirty="0" err="1"/>
              <a:t>compañía</a:t>
            </a:r>
            <a:r>
              <a:rPr lang="en-US" dirty="0"/>
              <a:t>, </a:t>
            </a:r>
            <a:r>
              <a:rPr lang="en-US" dirty="0" err="1"/>
              <a:t>dando</a:t>
            </a:r>
            <a:r>
              <a:rPr lang="en-US" dirty="0"/>
              <a:t> </a:t>
            </a:r>
            <a:r>
              <a:rPr lang="en-US" dirty="0" err="1"/>
              <a:t>como</a:t>
            </a:r>
            <a:r>
              <a:rPr lang="en-US" dirty="0"/>
              <a:t> </a:t>
            </a:r>
            <a:r>
              <a:rPr lang="en-US" dirty="0" err="1"/>
              <a:t>resultado</a:t>
            </a:r>
            <a:r>
              <a:rPr lang="en-US" dirty="0"/>
              <a:t> que Patek Philippe es la </a:t>
            </a:r>
            <a:r>
              <a:rPr lang="en-US" dirty="0" err="1"/>
              <a:t>compañía</a:t>
            </a:r>
            <a:r>
              <a:rPr lang="en-US" dirty="0"/>
              <a:t> que </a:t>
            </a:r>
            <a:r>
              <a:rPr lang="en-US" dirty="0" err="1"/>
              <a:t>presenta</a:t>
            </a:r>
            <a:r>
              <a:rPr lang="en-US" dirty="0"/>
              <a:t> la mayor </a:t>
            </a:r>
            <a:r>
              <a:rPr lang="en-US" dirty="0" err="1"/>
              <a:t>cantidad</a:t>
            </a:r>
            <a:r>
              <a:rPr lang="en-US" dirty="0"/>
              <a:t> de </a:t>
            </a:r>
            <a:r>
              <a:rPr lang="en-US" dirty="0" err="1"/>
              <a:t>oferta</a:t>
            </a:r>
            <a:r>
              <a:rPr lang="en-US" dirty="0"/>
              <a:t> dentro de </a:t>
            </a:r>
            <a:r>
              <a:rPr lang="en-US" dirty="0" err="1"/>
              <a:t>este</a:t>
            </a:r>
            <a:r>
              <a:rPr lang="en-US" dirty="0"/>
              <a:t> </a:t>
            </a:r>
            <a:r>
              <a:rPr lang="en-US" dirty="0" err="1"/>
              <a:t>grupo</a:t>
            </a:r>
            <a:r>
              <a:rPr lang="en-US" dirty="0"/>
              <a:t>.</a:t>
            </a:r>
          </a:p>
        </p:txBody>
      </p:sp>
    </p:spTree>
    <p:extLst>
      <p:ext uri="{BB962C8B-B14F-4D97-AF65-F5344CB8AC3E}">
        <p14:creationId xmlns:p14="http://schemas.microsoft.com/office/powerpoint/2010/main" val="215152708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93EB4-154B-4663-8D83-F9AB85071AEB}"/>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a:t>Graficas</a:t>
            </a:r>
          </a:p>
        </p:txBody>
      </p:sp>
      <p:pic>
        <p:nvPicPr>
          <p:cNvPr id="6" name="Content Placeholder 5">
            <a:extLst>
              <a:ext uri="{FF2B5EF4-FFF2-40B4-BE49-F238E27FC236}">
                <a16:creationId xmlns:a16="http://schemas.microsoft.com/office/drawing/2014/main" id="{89BC2689-0218-44BC-B9DF-8E58DA50A08B}"/>
              </a:ext>
            </a:extLst>
          </p:cNvPr>
          <p:cNvPicPr>
            <a:picLocks noGrp="1" noChangeAspect="1"/>
          </p:cNvPicPr>
          <p:nvPr>
            <p:ph idx="1"/>
          </p:nvPr>
        </p:nvPicPr>
        <p:blipFill>
          <a:blip r:embed="rId2"/>
          <a:stretch>
            <a:fillRect/>
          </a:stretch>
        </p:blipFill>
        <p:spPr>
          <a:xfrm>
            <a:off x="634275" y="729227"/>
            <a:ext cx="6900380" cy="5399546"/>
          </a:xfrm>
          <a:prstGeom prst="rect">
            <a:avLst/>
          </a:prstGeom>
        </p:spPr>
      </p:pic>
      <p:sp>
        <p:nvSpPr>
          <p:cNvPr id="5" name="Text Placeholder 4">
            <a:extLst>
              <a:ext uri="{FF2B5EF4-FFF2-40B4-BE49-F238E27FC236}">
                <a16:creationId xmlns:a16="http://schemas.microsoft.com/office/drawing/2014/main" id="{F57A7ADB-E08E-4D40-B19C-D95869C837A0}"/>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pPr>
            <a:r>
              <a:rPr lang="en-US" dirty="0"/>
              <a:t>A </a:t>
            </a:r>
            <a:r>
              <a:rPr lang="en-US" dirty="0" err="1"/>
              <a:t>pesar</a:t>
            </a:r>
            <a:r>
              <a:rPr lang="en-US" dirty="0"/>
              <a:t> de ser Patek Philippe la </a:t>
            </a:r>
            <a:r>
              <a:rPr lang="en-US" dirty="0" err="1"/>
              <a:t>compañía</a:t>
            </a:r>
            <a:r>
              <a:rPr lang="en-US" dirty="0"/>
              <a:t> que </a:t>
            </a:r>
            <a:r>
              <a:rPr lang="en-US" dirty="0" err="1"/>
              <a:t>presenta</a:t>
            </a:r>
            <a:r>
              <a:rPr lang="en-US" dirty="0"/>
              <a:t> la mayor </a:t>
            </a:r>
            <a:r>
              <a:rPr lang="en-US" dirty="0" err="1"/>
              <a:t>cantidad</a:t>
            </a:r>
            <a:r>
              <a:rPr lang="en-US" dirty="0"/>
              <a:t> de </a:t>
            </a:r>
            <a:r>
              <a:rPr lang="en-US" dirty="0" err="1"/>
              <a:t>oferta</a:t>
            </a:r>
            <a:r>
              <a:rPr lang="en-US" dirty="0"/>
              <a:t> dentro de </a:t>
            </a:r>
            <a:r>
              <a:rPr lang="en-US" dirty="0" err="1"/>
              <a:t>este</a:t>
            </a:r>
            <a:r>
              <a:rPr lang="en-US" dirty="0"/>
              <a:t> </a:t>
            </a:r>
            <a:r>
              <a:rPr lang="en-US" dirty="0" err="1"/>
              <a:t>grupo</a:t>
            </a:r>
            <a:r>
              <a:rPr lang="en-US" dirty="0"/>
              <a:t>, el </a:t>
            </a:r>
            <a:r>
              <a:rPr lang="en-US" dirty="0" err="1"/>
              <a:t>promedio</a:t>
            </a:r>
            <a:r>
              <a:rPr lang="en-US" dirty="0"/>
              <a:t> del </a:t>
            </a:r>
            <a:r>
              <a:rPr lang="en-US" dirty="0" err="1"/>
              <a:t>costo</a:t>
            </a:r>
            <a:r>
              <a:rPr lang="en-US" dirty="0"/>
              <a:t> por </a:t>
            </a:r>
            <a:r>
              <a:rPr lang="en-US" dirty="0" err="1"/>
              <a:t>reloj</a:t>
            </a:r>
            <a:r>
              <a:rPr lang="en-US" dirty="0"/>
              <a:t> </a:t>
            </a:r>
            <a:r>
              <a:rPr lang="en-US" dirty="0" err="1"/>
              <a:t>expresado</a:t>
            </a:r>
            <a:r>
              <a:rPr lang="en-US" dirty="0"/>
              <a:t> </a:t>
            </a:r>
            <a:r>
              <a:rPr lang="en-US" dirty="0" err="1"/>
              <a:t>en</a:t>
            </a:r>
            <a:r>
              <a:rPr lang="en-US" dirty="0"/>
              <a:t> Pesos, </a:t>
            </a:r>
            <a:r>
              <a:rPr lang="en-US" dirty="0" err="1"/>
              <a:t>nos</a:t>
            </a:r>
            <a:r>
              <a:rPr lang="en-US" dirty="0"/>
              <a:t> </a:t>
            </a:r>
            <a:r>
              <a:rPr lang="en-US" dirty="0" err="1"/>
              <a:t>muestra</a:t>
            </a:r>
            <a:r>
              <a:rPr lang="en-US" dirty="0"/>
              <a:t> que los </a:t>
            </a:r>
            <a:r>
              <a:rPr lang="en-US" dirty="0" err="1"/>
              <a:t>relojes</a:t>
            </a:r>
            <a:r>
              <a:rPr lang="en-US" dirty="0"/>
              <a:t> de </a:t>
            </a:r>
            <a:r>
              <a:rPr lang="en-US" dirty="0" err="1"/>
              <a:t>Audemars</a:t>
            </a:r>
            <a:r>
              <a:rPr lang="en-US" dirty="0"/>
              <a:t> </a:t>
            </a:r>
            <a:r>
              <a:rPr lang="en-US" dirty="0" err="1"/>
              <a:t>Piguet</a:t>
            </a:r>
            <a:r>
              <a:rPr lang="en-US" dirty="0"/>
              <a:t> son lo que </a:t>
            </a:r>
            <a:r>
              <a:rPr lang="en-US" dirty="0" err="1"/>
              <a:t>tienen</a:t>
            </a:r>
            <a:r>
              <a:rPr lang="en-US" dirty="0"/>
              <a:t> el </a:t>
            </a:r>
            <a:r>
              <a:rPr lang="en-US" dirty="0" err="1"/>
              <a:t>costo</a:t>
            </a:r>
            <a:r>
              <a:rPr lang="en-US" dirty="0"/>
              <a:t> mas </a:t>
            </a:r>
            <a:r>
              <a:rPr lang="en-US" dirty="0" err="1"/>
              <a:t>elevado</a:t>
            </a:r>
            <a:r>
              <a:rPr lang="en-US" dirty="0"/>
              <a:t>.</a:t>
            </a:r>
          </a:p>
        </p:txBody>
      </p:sp>
      <p:sp>
        <p:nvSpPr>
          <p:cNvPr id="15"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272285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93EB4-154B-4663-8D83-F9AB85071AEB}"/>
              </a:ext>
            </a:extLst>
          </p:cNvPr>
          <p:cNvSpPr>
            <a:spLocks noGrp="1"/>
          </p:cNvSpPr>
          <p:nvPr>
            <p:ph type="title"/>
          </p:nvPr>
        </p:nvSpPr>
        <p:spPr>
          <a:xfrm>
            <a:off x="1371600" y="685800"/>
            <a:ext cx="9601200" cy="916423"/>
          </a:xfrm>
        </p:spPr>
        <p:txBody>
          <a:bodyPr/>
          <a:lstStyle/>
          <a:p>
            <a:r>
              <a:rPr lang="es-MX"/>
              <a:t>CONCLUSION</a:t>
            </a:r>
          </a:p>
        </p:txBody>
      </p:sp>
      <p:sp>
        <p:nvSpPr>
          <p:cNvPr id="3" name="TextBox 2">
            <a:extLst>
              <a:ext uri="{FF2B5EF4-FFF2-40B4-BE49-F238E27FC236}">
                <a16:creationId xmlns:a16="http://schemas.microsoft.com/office/drawing/2014/main" id="{60929842-3F0E-460D-B998-C0D5B82C6B4B}"/>
              </a:ext>
            </a:extLst>
          </p:cNvPr>
          <p:cNvSpPr txBox="1"/>
          <p:nvPr/>
        </p:nvSpPr>
        <p:spPr>
          <a:xfrm>
            <a:off x="1371600" y="1553671"/>
            <a:ext cx="9483865" cy="4524315"/>
          </a:xfrm>
          <a:prstGeom prst="rect">
            <a:avLst/>
          </a:prstGeom>
          <a:noFill/>
        </p:spPr>
        <p:txBody>
          <a:bodyPr wrap="square" rtlCol="0">
            <a:spAutoFit/>
          </a:bodyPr>
          <a:lstStyle/>
          <a:p>
            <a:pPr>
              <a:lnSpc>
                <a:spcPct val="150000"/>
              </a:lnSpc>
            </a:pPr>
            <a:r>
              <a:rPr lang="es-MX" dirty="0"/>
              <a:t>Como resultado de las crisis económicas recientes (2008 y los efectos económicos relacionados a la pandemia del COVID), la Sociedad en general busco medios para proteger los activos. Entre los principales podemos contar a las monedas digitales descentralizadas (Bitcoin, </a:t>
            </a:r>
            <a:r>
              <a:rPr lang="es-MX" dirty="0" err="1"/>
              <a:t>Etherum</a:t>
            </a:r>
            <a:r>
              <a:rPr lang="es-MX" dirty="0"/>
              <a:t>, etc.), los Token no fungibles o NFT, metales preciosos y en algunos casos, relojes de ultra gama alta. </a:t>
            </a:r>
          </a:p>
          <a:p>
            <a:pPr>
              <a:lnSpc>
                <a:spcPct val="150000"/>
              </a:lnSpc>
            </a:pPr>
            <a:endParaRPr lang="es-MX" dirty="0"/>
          </a:p>
          <a:p>
            <a:pPr>
              <a:lnSpc>
                <a:spcPct val="150000"/>
              </a:lnSpc>
            </a:pPr>
            <a:r>
              <a:rPr lang="es-MX" dirty="0"/>
              <a:t>Dentro de los relojes, se ha podido observar que los Rolex han presentado un incremento en los precios de venta, sin embargo, las 3 compañías que forman la Santa Trinidad, presentan precios de venta muy superior los Rolex. En este estudio no se revisar la calidad por compañía, solamente los precios de venta de estas tres compañías.</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2028956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93EB4-154B-4663-8D83-F9AB85071AEB}"/>
              </a:ext>
            </a:extLst>
          </p:cNvPr>
          <p:cNvSpPr>
            <a:spLocks noGrp="1"/>
          </p:cNvSpPr>
          <p:nvPr>
            <p:ph type="title"/>
          </p:nvPr>
        </p:nvSpPr>
        <p:spPr>
          <a:xfrm>
            <a:off x="1371600" y="685800"/>
            <a:ext cx="9601200" cy="916423"/>
          </a:xfrm>
        </p:spPr>
        <p:txBody>
          <a:bodyPr/>
          <a:lstStyle/>
          <a:p>
            <a:r>
              <a:rPr lang="es-MX"/>
              <a:t>CONCLUSION</a:t>
            </a:r>
          </a:p>
        </p:txBody>
      </p:sp>
      <p:sp>
        <p:nvSpPr>
          <p:cNvPr id="3" name="TextBox 2">
            <a:extLst>
              <a:ext uri="{FF2B5EF4-FFF2-40B4-BE49-F238E27FC236}">
                <a16:creationId xmlns:a16="http://schemas.microsoft.com/office/drawing/2014/main" id="{60929842-3F0E-460D-B998-C0D5B82C6B4B}"/>
              </a:ext>
            </a:extLst>
          </p:cNvPr>
          <p:cNvSpPr txBox="1"/>
          <p:nvPr/>
        </p:nvSpPr>
        <p:spPr>
          <a:xfrm>
            <a:off x="1371600" y="1294727"/>
            <a:ext cx="9483865" cy="5546903"/>
          </a:xfrm>
          <a:prstGeom prst="rect">
            <a:avLst/>
          </a:prstGeom>
          <a:noFill/>
        </p:spPr>
        <p:txBody>
          <a:bodyPr wrap="square" rtlCol="0">
            <a:spAutoFit/>
          </a:bodyPr>
          <a:lstStyle/>
          <a:p>
            <a:pPr>
              <a:lnSpc>
                <a:spcPct val="200000"/>
              </a:lnSpc>
            </a:pPr>
            <a:r>
              <a:rPr lang="es-MX" dirty="0"/>
              <a:t>Se puede observar que dentro de estas 3 compañías tenemos los siguientes resultados:</a:t>
            </a:r>
          </a:p>
          <a:p>
            <a:pPr marL="285750" indent="-285750">
              <a:lnSpc>
                <a:spcPct val="200000"/>
              </a:lnSpc>
              <a:buFont typeface="Arial" panose="020B0604020202020204" pitchFamily="34" charset="0"/>
              <a:buChar char="•"/>
            </a:pPr>
            <a:r>
              <a:rPr lang="es-MX" dirty="0" err="1"/>
              <a:t>Audemars</a:t>
            </a:r>
            <a:r>
              <a:rPr lang="es-MX" dirty="0"/>
              <a:t> </a:t>
            </a:r>
            <a:r>
              <a:rPr lang="es-MX" dirty="0" err="1"/>
              <a:t>Piguet</a:t>
            </a:r>
            <a:r>
              <a:rPr lang="es-MX" dirty="0"/>
              <a:t> – Presenta el precio de venta mas alto por unidad teniendo un costo promedio de $2,978,700 y la tercer en cuestión de unidades ofertadas con 133 o 16.6%</a:t>
            </a:r>
          </a:p>
          <a:p>
            <a:pPr marL="285750" indent="-285750">
              <a:lnSpc>
                <a:spcPct val="200000"/>
              </a:lnSpc>
              <a:buFont typeface="Arial" panose="020B0604020202020204" pitchFamily="34" charset="0"/>
              <a:buChar char="•"/>
            </a:pPr>
            <a:r>
              <a:rPr lang="es-MX" dirty="0" err="1"/>
              <a:t>Patek</a:t>
            </a:r>
            <a:r>
              <a:rPr lang="es-MX" dirty="0"/>
              <a:t> Philippe – Es la que cuenta con la mayor cantidad de unidades ofertadas con 438 o el 54.5% y el segundo promedio mas alto con $2,087,260</a:t>
            </a:r>
          </a:p>
          <a:p>
            <a:pPr marL="285750" indent="-285750">
              <a:lnSpc>
                <a:spcPct val="200000"/>
              </a:lnSpc>
              <a:buFont typeface="Arial" panose="020B0604020202020204" pitchFamily="34" charset="0"/>
              <a:buChar char="•"/>
            </a:pPr>
            <a:r>
              <a:rPr lang="es-MX" dirty="0" err="1"/>
              <a:t>Vacheron</a:t>
            </a:r>
            <a:r>
              <a:rPr lang="es-MX" dirty="0"/>
              <a:t> </a:t>
            </a:r>
            <a:r>
              <a:rPr lang="es-MX" dirty="0" err="1"/>
              <a:t>Constantin</a:t>
            </a:r>
            <a:r>
              <a:rPr lang="es-MX" dirty="0"/>
              <a:t> – A pesar de tener movimientos con diversas complicaciones, es la compañía con segundo lugar en cantidad de unidades ofertadas con 232 o 28.9% y la tercera en cuestión de precio promedio con $942,428 por unidad.</a:t>
            </a:r>
          </a:p>
          <a:p>
            <a:pPr marL="285750" indent="-285750">
              <a:lnSpc>
                <a:spcPct val="200000"/>
              </a:lnSpc>
              <a:buFont typeface="Arial" panose="020B0604020202020204" pitchFamily="34" charset="0"/>
              <a:buChar char="•"/>
            </a:pPr>
            <a:r>
              <a:rPr lang="es-MX" dirty="0"/>
              <a:t>Los costos promedio por unidad se encuentran muy por encima de los Rolex con un costo promedio de $200,000 por unidad</a:t>
            </a:r>
          </a:p>
        </p:txBody>
      </p:sp>
    </p:spTree>
    <p:extLst>
      <p:ext uri="{BB962C8B-B14F-4D97-AF65-F5344CB8AC3E}">
        <p14:creationId xmlns:p14="http://schemas.microsoft.com/office/powerpoint/2010/main" val="266192424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611</Words>
  <Application>Microsoft Office PowerPoint</Application>
  <PresentationFormat>Widescreen</PresentationFormat>
  <Paragraphs>43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Franklin Gothic Book</vt:lpstr>
      <vt:lpstr>Crop</vt:lpstr>
      <vt:lpstr>Proyecto final</vt:lpstr>
      <vt:lpstr>INTRODUCCION</vt:lpstr>
      <vt:lpstr>Proyecto</vt:lpstr>
      <vt:lpstr>Archivos</vt:lpstr>
      <vt:lpstr>Graficas</vt:lpstr>
      <vt:lpstr>Graficas</vt:lpstr>
      <vt:lpstr>Graficas</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dc:title>
  <dc:creator>Oviedo, Dario</dc:creator>
  <cp:lastModifiedBy>Oviedo, Dario</cp:lastModifiedBy>
  <cp:revision>6</cp:revision>
  <dcterms:created xsi:type="dcterms:W3CDTF">2023-08-15T19:57:10Z</dcterms:created>
  <dcterms:modified xsi:type="dcterms:W3CDTF">2023-08-15T20:42:26Z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